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64" r:id="rId2"/>
    <p:sldId id="672" r:id="rId3"/>
    <p:sldId id="634" r:id="rId4"/>
    <p:sldId id="691" r:id="rId5"/>
    <p:sldId id="673" r:id="rId6"/>
    <p:sldId id="674" r:id="rId7"/>
    <p:sldId id="681" r:id="rId8"/>
    <p:sldId id="675" r:id="rId9"/>
    <p:sldId id="676" r:id="rId10"/>
    <p:sldId id="677" r:id="rId11"/>
    <p:sldId id="678" r:id="rId12"/>
    <p:sldId id="679" r:id="rId13"/>
    <p:sldId id="680" r:id="rId14"/>
    <p:sldId id="682" r:id="rId15"/>
    <p:sldId id="692" r:id="rId16"/>
    <p:sldId id="683" r:id="rId17"/>
    <p:sldId id="684" r:id="rId18"/>
    <p:sldId id="686" r:id="rId19"/>
    <p:sldId id="687" r:id="rId20"/>
    <p:sldId id="689" r:id="rId21"/>
    <p:sldId id="688" r:id="rId22"/>
    <p:sldId id="685" r:id="rId23"/>
    <p:sldId id="690" r:id="rId24"/>
    <p:sldId id="693" r:id="rId25"/>
    <p:sldId id="694" r:id="rId26"/>
    <p:sldId id="69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25" r:id="rId35"/>
    <p:sldId id="704" r:id="rId36"/>
    <p:sldId id="705" r:id="rId37"/>
    <p:sldId id="706" r:id="rId38"/>
    <p:sldId id="707" r:id="rId39"/>
    <p:sldId id="708" r:id="rId40"/>
    <p:sldId id="709" r:id="rId41"/>
    <p:sldId id="710" r:id="rId42"/>
    <p:sldId id="711" r:id="rId43"/>
    <p:sldId id="728" r:id="rId44"/>
    <p:sldId id="712" r:id="rId45"/>
    <p:sldId id="726" r:id="rId46"/>
    <p:sldId id="713" r:id="rId47"/>
    <p:sldId id="724" r:id="rId48"/>
    <p:sldId id="660" r:id="rId49"/>
  </p:sldIdLst>
  <p:sldSz cx="9906000" cy="6858000" type="A4"/>
  <p:notesSz cx="6858000" cy="9144000"/>
  <p:custDataLst>
    <p:tags r:id="rId5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33"/>
    <a:srgbClr val="FF3300"/>
    <a:srgbClr val="6600FF"/>
    <a:srgbClr val="009999"/>
    <a:srgbClr val="F8F8F8"/>
    <a:srgbClr val="FFFF99"/>
    <a:srgbClr val="B1A9CF"/>
    <a:srgbClr val="98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1" autoAdjust="0"/>
    <p:restoredTop sz="93904" autoAdjust="0"/>
  </p:normalViewPr>
  <p:slideViewPr>
    <p:cSldViewPr>
      <p:cViewPr>
        <p:scale>
          <a:sx n="123" d="100"/>
          <a:sy n="123" d="100"/>
        </p:scale>
        <p:origin x="704" y="-68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tags" Target="tags/tag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fld id="{C375EA03-F25F-4515-9E54-076615FBD7FE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3109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E2E13D21-0B26-4117-89F3-87EE82AAEDBB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3250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FB05A-BEFB-48FA-8140-0AB5CD9C2061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743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7466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3027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2770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8878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667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83515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02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5410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394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28497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15473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1169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8063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FB05A-BEFB-48FA-8140-0AB5CD9C2061}" type="slidenum">
              <a:rPr lang="ja-JP" altLang="en-US"/>
              <a:pPr/>
              <a:t>48</a:t>
            </a:fld>
            <a:endParaRPr lang="en-US" altLang="ja-JP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6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98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840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430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966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651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965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6489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2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5760" cy="432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915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grpSp>
          <p:nvGrpSpPr>
            <p:cNvPr id="4915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915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5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9169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9170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7BC9126-F621-43E2-AC7F-88C003D0A4C4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91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219450" y="1828800"/>
            <a:ext cx="652145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</a:p>
        </p:txBody>
      </p:sp>
      <p:sp>
        <p:nvSpPr>
          <p:cNvPr id="491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219450" y="4267200"/>
            <a:ext cx="65214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82E7AE-54EB-49A1-91A2-E45DF5DF763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427889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457200"/>
            <a:ext cx="2228850" cy="54102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457200"/>
            <a:ext cx="6534150" cy="5410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B5F675-FC14-4D98-BF94-8065F34B54B7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411400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6D8859E4-E61C-4041-80A4-E1CEEEB6719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48979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タイトル、テキスト、クリップ ア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クリップアート プレースホルダー 3"/>
          <p:cNvSpPr>
            <a:spLocks noGrp="1"/>
          </p:cNvSpPr>
          <p:nvPr>
            <p:ph type="clipArt"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r>
              <a:rPr lang="ja-JP" altLang="en-US" smtClean="0"/>
              <a:t>アイコンをクリックしてクリップ アートを追加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CD791763-F213-4A32-BD4D-838AE91E10C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685169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タイトル、クリップ アート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クリップアート プレースホルダー 2"/>
          <p:cNvSpPr>
            <a:spLocks noGrp="1"/>
          </p:cNvSpPr>
          <p:nvPr>
            <p:ph type="clipArt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r>
              <a:rPr lang="ja-JP" altLang="en-US" smtClean="0"/>
              <a:t>アイコンをクリックしてクリップ アートを追加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CBFF80EC-30E9-402D-B014-22A770A5625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19829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751C28-B69E-4BCD-A4BF-5C64C60C151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87241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AB90E2-436B-4454-904C-1DCF5BB0A08B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53015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7A9141-47AD-43D2-A7CB-D8943036BF4B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141487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3A31B8-FAAF-4805-A9A9-0136E2068C03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95874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7600CE-ED83-4250-B62D-90CD39BF7254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19950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D6AA45-55C4-4432-B88B-3780D57C195D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551526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F39018-B526-4E6C-ADCB-9900AF1BD41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40938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369FA0-A12E-4157-8BBC-B38CD52B4D02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5081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31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E0B84246-C38E-4F52-9A2C-C0437EB3245E}" type="slidenum">
              <a:rPr lang="ja-JP" altLang="en-US"/>
              <a:pPr/>
              <a:t>‹#›</a:t>
            </a:fld>
            <a:endParaRPr lang="en-US" altLang="ja-JP"/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0" y="0"/>
            <a:ext cx="9906000" cy="546100"/>
            <a:chOff x="0" y="0"/>
            <a:chExt cx="5760" cy="344"/>
          </a:xfrm>
        </p:grpSpPr>
        <p:sp>
          <p:nvSpPr>
            <p:cNvPr id="481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481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814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481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81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llinetti/Statistics-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814" y="2899825"/>
            <a:ext cx="6919714" cy="646331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3600" dirty="0" smtClean="0"/>
              <a:t>Hypothesis Testing</a:t>
            </a:r>
            <a:endParaRPr lang="ja-JP" altLang="en-US" sz="3500" dirty="0">
              <a:ea typeface="ＭＳ Ｐゴシック" charset="-128"/>
            </a:endParaRPr>
          </a:p>
        </p:txBody>
      </p:sp>
      <p:pic>
        <p:nvPicPr>
          <p:cNvPr id="35846" name="Picture 6" descr="E:\Henry\Downloads\logo.gi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101278"/>
            <a:ext cx="1568050" cy="15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20552" y="4509120"/>
            <a:ext cx="89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PE" altLang="ja-JP" dirty="0"/>
              <a:t>Marco </a:t>
            </a:r>
            <a:r>
              <a:rPr kumimoji="1" lang="es-PE" altLang="ja-JP" dirty="0" smtClean="0"/>
              <a:t>Antonio Florenzano Mollinetti</a:t>
            </a:r>
            <a:r>
              <a:rPr kumimoji="1" lang="es-PE" altLang="ja-JP" baseline="30000" dirty="0" smtClean="0"/>
              <a:t>1</a:t>
            </a:r>
            <a:r>
              <a:rPr kumimoji="1" lang="es-PE" altLang="ja-JP" dirty="0" smtClean="0"/>
              <a:t> </a:t>
            </a:r>
          </a:p>
          <a:p>
            <a:pPr algn="ctr"/>
            <a:r>
              <a:rPr kumimoji="1" lang="es-PE" altLang="ja-JP" baseline="30000" dirty="0" smtClean="0"/>
              <a:t>1</a:t>
            </a:r>
            <a:r>
              <a:rPr kumimoji="1" lang="es-PE" altLang="ja-JP" b="1" dirty="0" smtClean="0"/>
              <a:t>University of Tsukuba</a:t>
            </a:r>
            <a:r>
              <a:rPr kumimoji="1" lang="en-US" altLang="ja-JP" b="1" dirty="0" smtClean="0"/>
              <a:t>, </a:t>
            </a:r>
            <a:r>
              <a:rPr lang="en-US" altLang="ja-JP" b="1" dirty="0" smtClean="0"/>
              <a:t>Systems Optimization Laboratory</a:t>
            </a:r>
            <a:r>
              <a:rPr kumimoji="1" lang="es-PE" altLang="ja-JP" b="1" dirty="0" smtClean="0"/>
              <a:t>	</a:t>
            </a:r>
            <a:endParaRPr kumimoji="1" lang="es-PE" altLang="ja-JP" dirty="0" smtClean="0"/>
          </a:p>
          <a:p>
            <a:pPr algn="ctr"/>
            <a:r>
              <a:rPr kumimoji="1" lang="es-PE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mollinetti</a:t>
            </a:r>
            <a:r>
              <a:rPr kumimoji="1" lang="en-US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@</a:t>
            </a:r>
            <a:r>
              <a:rPr kumimoji="1" lang="en-US" altLang="ja-JP" dirty="0" err="1" smtClean="0">
                <a:latin typeface="Bookman Old Style" charset="0"/>
                <a:ea typeface="Bookman Old Style" charset="0"/>
                <a:cs typeface="Bookman Old Style" charset="0"/>
              </a:rPr>
              <a:t>syou.cs.tsukuba.ac.jp</a:t>
            </a:r>
            <a:endParaRPr kumimoji="1" lang="es-PE" altLang="ja-JP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1" lang="es-PE" altLang="ja-JP" dirty="0" smtClean="0"/>
          </a:p>
          <a:p>
            <a:endParaRPr kumimoji="1" lang="es-PE" altLang="ja-JP" b="1" dirty="0" smtClean="0"/>
          </a:p>
          <a:p>
            <a:r>
              <a:rPr kumimoji="1" lang="es-PE" altLang="ja-JP" dirty="0" smtClean="0"/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Type I error (false positive):</a:t>
                </a:r>
              </a:p>
              <a:p>
                <a:pPr lvl="1"/>
                <a:r>
                  <a:rPr lang="en-US" dirty="0"/>
                  <a:t>R</a:t>
                </a:r>
                <a:r>
                  <a:rPr lang="en-US" dirty="0" smtClean="0"/>
                  <a:t>epresented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(type I error)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(reject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>
                    <a:solidFill>
                      <a:srgbClr val="FF0000"/>
                    </a:solidFill>
                  </a:rPr>
                  <a:t>is true)</a:t>
                </a:r>
              </a:p>
              <a:p>
                <a:pPr lvl="1"/>
                <a:r>
                  <a:rPr lang="en-US" b="0" dirty="0" smtClean="0">
                    <a:solidFill>
                      <a:srgbClr val="7030A0"/>
                    </a:solidFill>
                  </a:rPr>
                  <a:t>Confidence level </a:t>
                </a:r>
                <a:r>
                  <a:rPr lang="en-US" b="0" dirty="0" smtClean="0"/>
                  <a:t>of the test: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100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%</m:t>
                    </m:r>
                  </m:oMath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6129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Type I error (false positive):</a:t>
                </a:r>
              </a:p>
              <a:p>
                <a:pPr lvl="1"/>
                <a:r>
                  <a:rPr lang="en-US" sz="2400" dirty="0" smtClean="0"/>
                  <a:t>For the blood example,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is true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is 120 </a:t>
                </a:r>
                <a:r>
                  <a:rPr lang="en-US" sz="2400" dirty="0" smtClean="0"/>
                  <a:t>and. the standard error is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 smtClean="0"/>
                  <a:t>(assuming normality)</a:t>
                </a:r>
              </a:p>
              <a:p>
                <a:pPr lvl="1"/>
                <a:r>
                  <a:rPr lang="en-US" sz="2400" dirty="0" smtClean="0"/>
                  <a:t>“For a desired Type-I error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=0.05</m:t>
                    </m:r>
                  </m:oMath>
                </a14:m>
                <a:r>
                  <a:rPr lang="en-US" sz="2400" dirty="0" smtClean="0"/>
                  <a:t>, the critical values are the the </a:t>
                </a:r>
                <a:r>
                  <a:rPr lang="en-US" sz="2400" dirty="0"/>
                  <a:t>ones for which the probability content within the acceptance region under the null hypothesis is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=0.95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[</a:t>
                </a:r>
                <a:r>
                  <a:rPr lang="en-US" sz="2400" dirty="0" err="1" smtClean="0"/>
                  <a:t>Campelo</a:t>
                </a:r>
                <a:r>
                  <a:rPr lang="en-US" sz="2400" dirty="0" smtClean="0"/>
                  <a:t>, p.13, chap 5]”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3440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Type II error (false negative)</a:t>
                </a:r>
              </a:p>
              <a:p>
                <a:pPr lvl="1"/>
                <a:r>
                  <a:rPr lang="en-US" dirty="0" smtClean="0"/>
                  <a:t>Represented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𝛽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(type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II </a:t>
                </a:r>
                <a:r>
                  <a:rPr lang="en-US" dirty="0">
                    <a:solidFill>
                      <a:srgbClr val="FF0000"/>
                    </a:solidFill>
                  </a:rPr>
                  <a:t>error)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(not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false)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rgbClr val="7030A0"/>
                    </a:solidFill>
                  </a:rPr>
                  <a:t>Power </a:t>
                </a:r>
                <a:r>
                  <a:rPr lang="en-US" dirty="0" smtClean="0"/>
                  <a:t>of </a:t>
                </a:r>
                <a:r>
                  <a:rPr lang="en-US" dirty="0"/>
                  <a:t>the test: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100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𝛽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%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/>
                  <a:t>“Measure </a:t>
                </a:r>
                <a:r>
                  <a:rPr lang="en-US" dirty="0"/>
                  <a:t>of the </a:t>
                </a:r>
                <a:r>
                  <a:rPr lang="en-US" b="1" dirty="0"/>
                  <a:t>sensitivity </a:t>
                </a:r>
                <a:r>
                  <a:rPr lang="en-US" dirty="0"/>
                  <a:t>of a statistical test, where by sensitivity we mean the ability of the test to detect differences</a:t>
                </a:r>
                <a:r>
                  <a:rPr lang="en-US" dirty="0" smtClean="0"/>
                  <a:t>.” [Montgomery p.339]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590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power</a:t>
                </a:r>
                <a:r>
                  <a:rPr lang="en-US" dirty="0" smtClean="0"/>
                  <a:t> of a test is ruled by several factors: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Controllable</a:t>
                </a:r>
                <a:r>
                  <a:rPr lang="en-US" dirty="0" smtClean="0"/>
                  <a:t>: significance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, sample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Uncontrollable</a:t>
                </a:r>
                <a:r>
                  <a:rPr lang="en-US" dirty="0" smtClean="0"/>
                  <a:t>: real value of the parameter, variance*</a:t>
                </a:r>
              </a:p>
              <a:p>
                <a:r>
                  <a:rPr lang="en-US" dirty="0" smtClean="0"/>
                  <a:t>Generally, if the power is too low, it is advisable to either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change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89" t="-2038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1354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Identify the parameter of interest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Define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Determine desired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Determine the test statistic and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critical region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accent4"/>
                    </a:solidFill>
                  </a:rPr>
                  <a:t>Calculate sample size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accent4"/>
                    </a:solidFill>
                  </a:rPr>
                  <a:t>Calculate statistic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accent4"/>
                    </a:solidFill>
                  </a:rPr>
                  <a:t>Decide whether or not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13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9292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Test of Hypothesis for </a:t>
            </a:r>
            <a:r>
              <a:rPr lang="en-US" dirty="0" smtClean="0">
                <a:solidFill>
                  <a:srgbClr val="FF0000"/>
                </a:solidFill>
              </a:rPr>
              <a:t>one sample</a:t>
            </a:r>
          </a:p>
          <a:p>
            <a:r>
              <a:rPr lang="en-US" dirty="0"/>
              <a:t>Test of Hypothesis for </a:t>
            </a:r>
            <a:r>
              <a:rPr lang="en-US" dirty="0" smtClean="0"/>
              <a:t>Two </a:t>
            </a:r>
            <a:r>
              <a:rPr lang="en-US" dirty="0" smtClean="0"/>
              <a:t>samples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053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tests for one sample:</a:t>
            </a:r>
          </a:p>
          <a:p>
            <a:pPr lvl="1"/>
            <a:r>
              <a:rPr lang="en-US" dirty="0" smtClean="0"/>
              <a:t>Z-test</a:t>
            </a:r>
          </a:p>
          <a:p>
            <a:pPr lvl="1"/>
            <a:r>
              <a:rPr lang="en-US" dirty="0" smtClean="0"/>
              <a:t>Student t-test</a:t>
            </a:r>
          </a:p>
          <a:p>
            <a:r>
              <a:rPr lang="en-US" dirty="0" smtClean="0"/>
              <a:t>Mean of a normal distribution, with variance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43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Blood pressure example, our steps: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Parameter of interest: mean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</a:rPr>
                      <m:t>=120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</a:rPr>
                      <m:t>≠120</m:t>
                    </m:r>
                  </m:oMath>
                </a14:m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</a:rPr>
                      <m:t>=0.95</m:t>
                    </m:r>
                  </m:oMath>
                </a14:m>
                <a:r>
                  <a:rPr lang="en-US" sz="2800" dirty="0" smtClean="0"/>
                  <a:t> (we’ll leave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800" dirty="0" smtClean="0"/>
                  <a:t> for later)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Student-t test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30 (for now)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Run the student t-test in 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Decision based on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800" dirty="0" smtClean="0"/>
                  <a:t>-value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1567" b="-9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3920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 pressure 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924944"/>
            <a:ext cx="6489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7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 pressure example: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3263900"/>
            <a:ext cx="5080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12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github</a:t>
            </a:r>
            <a:r>
              <a:rPr lang="en-US" dirty="0" smtClean="0"/>
              <a:t> repo: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/Mollinetti/Statistics-R</a:t>
            </a:r>
            <a:endParaRPr lang="en-US" dirty="0" smtClean="0"/>
          </a:p>
          <a:p>
            <a:r>
              <a:rPr lang="en-US" dirty="0" smtClean="0"/>
              <a:t>Download the script for this class! (in the </a:t>
            </a:r>
            <a:r>
              <a:rPr lang="en-US" dirty="0"/>
              <a:t>‘</a:t>
            </a:r>
            <a:r>
              <a:rPr lang="en-US" dirty="0" smtClean="0"/>
              <a:t>scripts’ folder class_3</a:t>
            </a:r>
            <a:r>
              <a:rPr lang="en-US" dirty="0" smtClean="0"/>
              <a:t>!)</a:t>
            </a:r>
          </a:p>
          <a:p>
            <a:r>
              <a:rPr lang="en-US" dirty="0" smtClean="0"/>
              <a:t>Run the first lines to load/install the required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39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 pressure example: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3068960"/>
            <a:ext cx="5080000" cy="260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872880" y="4149080"/>
            <a:ext cx="1728192" cy="22163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321152" y="3640367"/>
                <a:ext cx="3205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≫0.05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we fail to reject the null Hypothesis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152" y="3640367"/>
                <a:ext cx="320577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711" t="-4717" r="-38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75367" y="5758840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What does that mean? The true mean of the population is indeed 120!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5833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 pressure example one-sided test: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3187700"/>
            <a:ext cx="6489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57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P-value: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smallest level of significance that would lead to rejection of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with the given data</a:t>
                </a:r>
                <a:r>
                  <a:rPr lang="en-US" sz="2800" dirty="0">
                    <a:solidFill>
                      <a:srgbClr val="FF0000"/>
                    </a:solidFill>
                  </a:rPr>
                  <a:t>.</a:t>
                </a:r>
                <a:r>
                  <a:rPr lang="en-US" sz="2800" dirty="0"/>
                  <a:t> </a:t>
                </a:r>
                <a:r>
                  <a:rPr lang="en-US" dirty="0" smtClean="0"/>
                  <a:t>[Montgomery p. 292]</a:t>
                </a:r>
                <a:endParaRPr lang="en-US" dirty="0"/>
              </a:p>
              <a:p>
                <a:r>
                  <a:rPr lang="en-US" dirty="0"/>
                  <a:t>It is customary to call the test statistic (and the data) significant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rejected;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6114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Commonly, probability of Type II errors are evaluated </a:t>
            </a:r>
            <a:r>
              <a:rPr lang="en-US" sz="2800" i="1" dirty="0" smtClean="0"/>
              <a:t>a posteriori</a:t>
            </a:r>
          </a:p>
          <a:p>
            <a:r>
              <a:rPr lang="en-US" sz="2800" dirty="0" smtClean="0"/>
              <a:t>Defining the power for avoidance of </a:t>
            </a:r>
            <a:r>
              <a:rPr lang="en-US" sz="2800" dirty="0" smtClean="0">
                <a:solidFill>
                  <a:srgbClr val="7030A0"/>
                </a:solidFill>
              </a:rPr>
              <a:t>Type II errors</a:t>
            </a:r>
            <a:r>
              <a:rPr lang="en-US" sz="2800" dirty="0" smtClean="0"/>
              <a:t> </a:t>
            </a:r>
            <a:r>
              <a:rPr lang="en-US" sz="2800" i="1" dirty="0" smtClean="0"/>
              <a:t>a priori </a:t>
            </a:r>
            <a:r>
              <a:rPr lang="en-US" sz="2800" dirty="0" smtClean="0"/>
              <a:t>requires care*</a:t>
            </a:r>
          </a:p>
          <a:p>
            <a:r>
              <a:rPr lang="en-US" sz="2800" dirty="0" smtClean="0"/>
              <a:t>Power is a function of 4 elements: 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Size of the difference;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Variability of observations;</a:t>
            </a:r>
          </a:p>
          <a:p>
            <a:pPr lvl="1"/>
            <a:r>
              <a:rPr lang="en-US" sz="2400" dirty="0" smtClean="0"/>
              <a:t>Significance level;</a:t>
            </a:r>
          </a:p>
          <a:p>
            <a:pPr lvl="1"/>
            <a:r>
              <a:rPr lang="en-US" sz="2400" dirty="0" smtClean="0"/>
              <a:t>Sample size;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300" y="6550223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Campelo</a:t>
            </a:r>
            <a:r>
              <a:rPr lang="en-US" sz="1400" dirty="0"/>
              <a:t> chap.5 p.30]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7096" y="4581128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The experimenter has little to no control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 bwMode="auto">
          <a:xfrm flipH="1" flipV="1">
            <a:off x="4592960" y="4581128"/>
            <a:ext cx="1224136" cy="169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5" idx="1"/>
          </p:cNvCxnSpPr>
          <p:nvPr/>
        </p:nvCxnSpPr>
        <p:spPr bwMode="auto">
          <a:xfrm flipH="1">
            <a:off x="5025008" y="4750405"/>
            <a:ext cx="792088" cy="3216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77879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of Hypothesis for one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Determining a minimal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interesting effect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is one strategy for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deriving a lower bound</a:t>
                </a:r>
                <a:r>
                  <a:rPr lang="en-US" dirty="0" smtClean="0"/>
                  <a:t>*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Defining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is based on the expertise of the experimenter</a:t>
                </a:r>
              </a:p>
              <a:p>
                <a:r>
                  <a:rPr lang="en-US" dirty="0" smtClean="0"/>
                  <a:t>”</a:t>
                </a:r>
                <a:r>
                  <a:rPr lang="en-US" i="1" dirty="0" smtClean="0"/>
                  <a:t>It is essential to have a good understanding of the field in which the experiment will be conducted</a:t>
                </a:r>
                <a:r>
                  <a:rPr lang="en-US" dirty="0" smtClean="0"/>
                  <a:t>” [</a:t>
                </a:r>
                <a:r>
                  <a:rPr lang="en-US" dirty="0" err="1" smtClean="0"/>
                  <a:t>Campelo</a:t>
                </a:r>
                <a:r>
                  <a:rPr lang="en-US" dirty="0" smtClean="0"/>
                  <a:t> chap.5 p.31]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89" t="-2038" b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989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of Hypothesis for one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Suppose that in the blood pressure example, we want to detect deviations from the mean greater than 1%=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= 1.2</a:t>
                </a:r>
              </a:p>
              <a:p>
                <a:r>
                  <a:rPr lang="en-US" sz="2800" dirty="0" smtClean="0"/>
                  <a:t>For that a power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𝛽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=0.85</m:t>
                    </m:r>
                  </m:oMath>
                </a14:m>
                <a:r>
                  <a:rPr lang="en-US" sz="2800" dirty="0" smtClean="0"/>
                  <a:t> is desired on a significance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</a:rPr>
                      <m:t>=0.</m:t>
                    </m:r>
                    <m:r>
                      <a:rPr lang="en-US" sz="2800" b="0" i="1" smtClean="0">
                        <a:latin typeface="Cambria Math" charset="0"/>
                      </a:rPr>
                      <m:t>01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r>
                  <a:rPr lang="en-US" sz="2800" dirty="0" smtClean="0"/>
                  <a:t>For that we use the z-test (power t test)</a:t>
                </a:r>
              </a:p>
              <a:p>
                <a:r>
                  <a:rPr lang="en-US" sz="2800" dirty="0" smtClean="0"/>
                  <a:t>Let’s say we only have 10 samples (n=10)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1567" r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4344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of Hypothesis for one sample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9" y="2348880"/>
            <a:ext cx="8915400" cy="2163203"/>
          </a:xfrm>
        </p:spPr>
      </p:pic>
      <p:sp>
        <p:nvSpPr>
          <p:cNvPr id="7" name="TextBox 6"/>
          <p:cNvSpPr txBox="1"/>
          <p:nvPr/>
        </p:nvSpPr>
        <p:spPr>
          <a:xfrm>
            <a:off x="527379" y="5157192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For 10 samples, we have a power of 0.54, for what sample size can we have a power of 0.85?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23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of Hypothesis for one sample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780928"/>
            <a:ext cx="8915400" cy="2110584"/>
          </a:xfrm>
        </p:spPr>
      </p:pic>
      <p:sp>
        <p:nvSpPr>
          <p:cNvPr id="5" name="TextBox 4"/>
          <p:cNvSpPr txBox="1"/>
          <p:nvPr/>
        </p:nvSpPr>
        <p:spPr>
          <a:xfrm>
            <a:off x="4664968" y="3573016"/>
            <a:ext cx="241226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Round this value up!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3080792" y="3645024"/>
            <a:ext cx="1584176" cy="112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776536" y="5372700"/>
            <a:ext cx="805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We need 16 samples to achieve a power of 0.85!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2214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our model is required! </a:t>
            </a:r>
          </a:p>
          <a:p>
            <a:r>
              <a:rPr lang="en-US" dirty="0" smtClean="0"/>
              <a:t>Tests to be performed on data:</a:t>
            </a:r>
          </a:p>
          <a:p>
            <a:pPr lvl="1"/>
            <a:r>
              <a:rPr lang="en-US" dirty="0" smtClean="0"/>
              <a:t>Normality</a:t>
            </a:r>
          </a:p>
          <a:p>
            <a:pPr lvl="1"/>
            <a:r>
              <a:rPr lang="en-US" dirty="0" smtClean="0"/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66345986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Normality: does it follow a normal distribution?</a:t>
            </a:r>
          </a:p>
          <a:p>
            <a:r>
              <a:rPr lang="en-US" dirty="0" smtClean="0"/>
              <a:t>QQ-plot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3212976"/>
            <a:ext cx="5328592" cy="31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01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</a:p>
          <a:p>
            <a:r>
              <a:rPr lang="en-US" dirty="0" smtClean="0"/>
              <a:t>Test of Hypothesis for </a:t>
            </a:r>
            <a:r>
              <a:rPr lang="en-US" dirty="0" smtClean="0"/>
              <a:t>one sample</a:t>
            </a:r>
          </a:p>
          <a:p>
            <a:r>
              <a:rPr lang="en-US" dirty="0"/>
              <a:t>Test of Hypothesis for </a:t>
            </a:r>
            <a:r>
              <a:rPr lang="en-US" dirty="0" smtClean="0"/>
              <a:t>Two </a:t>
            </a:r>
            <a:r>
              <a:rPr lang="en-US" dirty="0" smtClean="0"/>
              <a:t>samples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289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Analytical tests of normality (choose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one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Shapiro-Wilk</a:t>
                </a:r>
              </a:p>
              <a:p>
                <a:pPr lvl="1"/>
                <a:r>
                  <a:rPr lang="en-US" dirty="0" smtClean="0"/>
                  <a:t>Anderson-Darling</a:t>
                </a: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Kolmogorov-Smirnov (most widely used)</a:t>
                </a:r>
              </a:p>
              <a:p>
                <a:r>
                  <a:rPr lang="en-US" dirty="0" smtClean="0"/>
                  <a:t>The tests check the following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is Normal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population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is not Normal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89" t="-2038" b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411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4464108"/>
            <a:ext cx="3378200" cy="138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2276872"/>
            <a:ext cx="38481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8" y="4318058"/>
            <a:ext cx="4292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72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</a:t>
            </a:r>
            <a:r>
              <a:rPr lang="en-US" dirty="0" smtClean="0"/>
              <a:t>Hypothesis </a:t>
            </a:r>
            <a:r>
              <a:rPr lang="en-US" dirty="0"/>
              <a:t>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my data is not normal?</a:t>
            </a:r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”Punch” the data until it becomes normal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 non-parametric tests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79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one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Independence of data:</a:t>
            </a:r>
          </a:p>
          <a:p>
            <a:pPr lvl="1"/>
            <a:r>
              <a:rPr lang="en-US" dirty="0" smtClean="0"/>
              <a:t>Test for absence of </a:t>
            </a:r>
            <a:r>
              <a:rPr lang="en-US" dirty="0" err="1" smtClean="0"/>
              <a:t>unmodeled</a:t>
            </a:r>
            <a:r>
              <a:rPr lang="en-US" dirty="0" smtClean="0"/>
              <a:t> biases contaminating the data*</a:t>
            </a:r>
          </a:p>
          <a:p>
            <a:pPr lvl="1"/>
            <a:r>
              <a:rPr lang="en-US" dirty="0" smtClean="0"/>
              <a:t>Sensitive upon ordering of data</a:t>
            </a:r>
          </a:p>
          <a:p>
            <a:pPr lvl="1"/>
            <a:r>
              <a:rPr lang="en-US" dirty="0" smtClean="0"/>
              <a:t>Assumption not too reliable</a:t>
            </a:r>
          </a:p>
          <a:p>
            <a:r>
              <a:rPr lang="en-US" dirty="0" smtClean="0"/>
              <a:t>Durbin-Watson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5410200"/>
            <a:ext cx="4013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89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</a:p>
          <a:p>
            <a:r>
              <a:rPr lang="en-US" dirty="0" smtClean="0"/>
              <a:t>Test of Hypothesis for </a:t>
            </a:r>
            <a:r>
              <a:rPr lang="en-US" dirty="0" smtClean="0"/>
              <a:t>one sample</a:t>
            </a:r>
          </a:p>
          <a:p>
            <a:r>
              <a:rPr lang="en-US" dirty="0">
                <a:solidFill>
                  <a:srgbClr val="FF0000"/>
                </a:solidFill>
              </a:rPr>
              <a:t>Test of Hypothesis for </a:t>
            </a:r>
            <a:r>
              <a:rPr lang="en-US" dirty="0" smtClean="0">
                <a:solidFill>
                  <a:srgbClr val="FF0000"/>
                </a:solidFill>
              </a:rPr>
              <a:t>Two </a:t>
            </a:r>
            <a:r>
              <a:rPr lang="en-US" dirty="0" smtClean="0">
                <a:solidFill>
                  <a:srgbClr val="FF0000"/>
                </a:solidFill>
              </a:rPr>
              <a:t>samples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5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</a:t>
            </a:r>
            <a:r>
              <a:rPr lang="en-US" dirty="0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between two samples </a:t>
            </a:r>
            <a:r>
              <a:rPr lang="en-US" dirty="0" smtClean="0">
                <a:solidFill>
                  <a:srgbClr val="FF0000"/>
                </a:solidFill>
              </a:rPr>
              <a:t>follow the same rationale</a:t>
            </a:r>
            <a:r>
              <a:rPr lang="en-US" dirty="0" smtClean="0"/>
              <a:t> behind testing for one sample</a:t>
            </a:r>
          </a:p>
          <a:p>
            <a:r>
              <a:rPr lang="en-US" dirty="0" smtClean="0"/>
              <a:t>Usually we compare:</a:t>
            </a:r>
          </a:p>
          <a:p>
            <a:pPr lvl="1"/>
            <a:r>
              <a:rPr lang="en-US" dirty="0" smtClean="0"/>
              <a:t>Means</a:t>
            </a:r>
          </a:p>
          <a:p>
            <a:pPr lvl="1"/>
            <a:r>
              <a:rPr lang="en-US" dirty="0" smtClean="0"/>
              <a:t>Variances</a:t>
            </a:r>
          </a:p>
          <a:p>
            <a:pPr lvl="1"/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33515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comparison of means of populations (what is usually done) the hypothesis are: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≠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(two-sided)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&gt;/&lt;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(one-sided)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06771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two kinds of tests are performed:</a:t>
            </a:r>
          </a:p>
          <a:p>
            <a:pPr lvl="1"/>
            <a:r>
              <a:rPr lang="en-US" dirty="0" smtClean="0"/>
              <a:t>Two-sample t-test</a:t>
            </a:r>
          </a:p>
          <a:p>
            <a:pPr lvl="1"/>
            <a:r>
              <a:rPr lang="en-US" dirty="0" smtClean="0"/>
              <a:t>Paired t-test</a:t>
            </a:r>
          </a:p>
          <a:p>
            <a:r>
              <a:rPr lang="en-US" dirty="0" smtClean="0"/>
              <a:t>Obviously, </a:t>
            </a:r>
            <a:r>
              <a:rPr lang="en-US" dirty="0" smtClean="0">
                <a:solidFill>
                  <a:srgbClr val="FF0000"/>
                </a:solidFill>
              </a:rPr>
              <a:t>we assume normality of data</a:t>
            </a:r>
          </a:p>
        </p:txBody>
      </p:sp>
    </p:spTree>
    <p:extLst>
      <p:ext uri="{BB962C8B-B14F-4D97-AF65-F5344CB8AC3E}">
        <p14:creationId xmlns:p14="http://schemas.microsoft.com/office/powerpoint/2010/main" val="125882578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a new medicine has been tested for patients for high blood pressure. We have two groups: </a:t>
            </a:r>
            <a:r>
              <a:rPr lang="en-US" dirty="0" smtClean="0">
                <a:solidFill>
                  <a:srgbClr val="FF0000"/>
                </a:solidFill>
              </a:rPr>
              <a:t>control and test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Control has normal systolic pressure</a:t>
            </a:r>
          </a:p>
          <a:p>
            <a:r>
              <a:rPr lang="en-US" dirty="0" smtClean="0"/>
              <a:t>Is the parameters of the distribution of the test group similar to the control?</a:t>
            </a:r>
          </a:p>
          <a:p>
            <a:r>
              <a:rPr lang="en-US" dirty="0" smtClean="0"/>
              <a:t>N = 30</a:t>
            </a:r>
          </a:p>
          <a:p>
            <a:r>
              <a:rPr lang="en-US" dirty="0" smtClean="0"/>
              <a:t>Load the </a:t>
            </a:r>
            <a:r>
              <a:rPr lang="en-US" dirty="0" err="1" smtClean="0"/>
              <a:t>Hpressure_multiple.csv</a:t>
            </a:r>
            <a:r>
              <a:rPr lang="en-US" dirty="0" smtClean="0"/>
              <a:t>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144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4302457"/>
            <a:ext cx="7772400" cy="273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77733"/>
            <a:ext cx="6578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86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Hypothesis Testing</a:t>
            </a:r>
          </a:p>
          <a:p>
            <a:r>
              <a:rPr lang="en-US" dirty="0" smtClean="0"/>
              <a:t>Test of Hypothesis for </a:t>
            </a:r>
            <a:r>
              <a:rPr lang="en-US" dirty="0" smtClean="0"/>
              <a:t>one sample</a:t>
            </a:r>
          </a:p>
          <a:p>
            <a:r>
              <a:rPr lang="en-US" dirty="0"/>
              <a:t>Test of Hypothesis for </a:t>
            </a:r>
            <a:r>
              <a:rPr lang="en-US" dirty="0" smtClean="0"/>
              <a:t>Two </a:t>
            </a:r>
            <a:r>
              <a:rPr lang="en-US" dirty="0" smtClean="0"/>
              <a:t>samples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8413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t-test: we assume that the samples are measure pairwise</a:t>
            </a:r>
          </a:p>
          <a:p>
            <a:r>
              <a:rPr lang="en-US" dirty="0" smtClean="0"/>
              <a:t>Should we pair or not?</a:t>
            </a:r>
          </a:p>
          <a:p>
            <a:pPr lvl="1"/>
            <a:r>
              <a:rPr lang="en-US" dirty="0" smtClean="0"/>
              <a:t>If there is a </a:t>
            </a:r>
            <a:r>
              <a:rPr lang="en-US" dirty="0" smtClean="0">
                <a:solidFill>
                  <a:srgbClr val="FF0000"/>
                </a:solidFill>
              </a:rPr>
              <a:t>small variance</a:t>
            </a:r>
            <a:r>
              <a:rPr lang="en-US" dirty="0" smtClean="0"/>
              <a:t>, and the </a:t>
            </a:r>
            <a:r>
              <a:rPr lang="en-US" dirty="0" smtClean="0">
                <a:solidFill>
                  <a:srgbClr val="FF0000"/>
                </a:solidFill>
              </a:rPr>
              <a:t>correlation between pairs is small</a:t>
            </a:r>
            <a:r>
              <a:rPr lang="en-US" dirty="0" smtClean="0"/>
              <a:t>, the independent-sample is favored</a:t>
            </a:r>
          </a:p>
          <a:p>
            <a:pPr lvl="1"/>
            <a:r>
              <a:rPr lang="en-US" dirty="0" smtClean="0"/>
              <a:t>If the </a:t>
            </a:r>
            <a:r>
              <a:rPr lang="en-US" dirty="0" smtClean="0">
                <a:solidFill>
                  <a:srgbClr val="FF0000"/>
                </a:solidFill>
              </a:rPr>
              <a:t>variance is high</a:t>
            </a:r>
            <a:r>
              <a:rPr lang="en-US" dirty="0" smtClean="0"/>
              <a:t> and there is a </a:t>
            </a:r>
            <a:r>
              <a:rPr lang="en-US" dirty="0" smtClean="0">
                <a:solidFill>
                  <a:srgbClr val="FF0000"/>
                </a:solidFill>
              </a:rPr>
              <a:t>large positive correlation within pairs</a:t>
            </a:r>
            <a:r>
              <a:rPr lang="en-US" dirty="0" smtClean="0"/>
              <a:t>, the paired experiment should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427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of </a:t>
            </a:r>
            <a:r>
              <a:rPr lang="en-US" dirty="0" smtClean="0"/>
              <a:t>the </a:t>
            </a:r>
            <a:r>
              <a:rPr lang="en-US" dirty="0"/>
              <a:t>model is </a:t>
            </a:r>
            <a:r>
              <a:rPr lang="en-US" dirty="0" smtClean="0"/>
              <a:t>also done</a:t>
            </a:r>
            <a:endParaRPr lang="en-US" dirty="0"/>
          </a:p>
          <a:p>
            <a:r>
              <a:rPr lang="en-US" dirty="0"/>
              <a:t>Tests to be performed on data:</a:t>
            </a:r>
          </a:p>
          <a:p>
            <a:pPr lvl="1"/>
            <a:r>
              <a:rPr lang="en-US" dirty="0"/>
              <a:t>Normality</a:t>
            </a:r>
          </a:p>
          <a:p>
            <a:pPr lvl="1"/>
            <a:r>
              <a:rPr lang="en-US" dirty="0" err="1" smtClean="0"/>
              <a:t>Heteroscedascity</a:t>
            </a:r>
            <a:endParaRPr lang="en-US" dirty="0" smtClean="0"/>
          </a:p>
          <a:p>
            <a:pPr lvl="1"/>
            <a:r>
              <a:rPr lang="en-US" dirty="0" smtClean="0"/>
              <a:t>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686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981200"/>
            <a:ext cx="8915400" cy="3320008"/>
          </a:xfrm>
        </p:spPr>
        <p:txBody>
          <a:bodyPr/>
          <a:lstStyle/>
          <a:p>
            <a:r>
              <a:rPr lang="en-US" sz="2800" dirty="0" smtClean="0"/>
              <a:t>Normality: QQ-plot and Shapiro-Wilk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140968"/>
            <a:ext cx="5181600" cy="138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56" y="6166465"/>
            <a:ext cx="990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In this case, if normality fails, we’re better </a:t>
            </a:r>
            <a:r>
              <a:rPr lang="en-US" sz="2200" b="1" smtClean="0">
                <a:solidFill>
                  <a:srgbClr val="FF0000"/>
                </a:solidFill>
              </a:rPr>
              <a:t>off  with non-parametric </a:t>
            </a:r>
            <a:r>
              <a:rPr lang="en-US" sz="2200" b="1" dirty="0" smtClean="0">
                <a:solidFill>
                  <a:srgbClr val="FF0000"/>
                </a:solidFill>
              </a:rPr>
              <a:t>tests!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548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981200"/>
            <a:ext cx="8915400" cy="3320008"/>
          </a:xfrm>
        </p:spPr>
        <p:txBody>
          <a:bodyPr/>
          <a:lstStyle/>
          <a:p>
            <a:r>
              <a:rPr lang="en-US" sz="2800" dirty="0" smtClean="0"/>
              <a:t>Normality: QQ-plot and Shapiro-Wilk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6166465"/>
            <a:ext cx="990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In this case, if normality fails, we’re better </a:t>
            </a:r>
            <a:r>
              <a:rPr lang="en-US" sz="2200" b="1" smtClean="0">
                <a:solidFill>
                  <a:srgbClr val="FF0000"/>
                </a:solidFill>
              </a:rPr>
              <a:t>off  with non-parametric </a:t>
            </a:r>
            <a:r>
              <a:rPr lang="en-US" sz="2200" b="1" dirty="0" smtClean="0">
                <a:solidFill>
                  <a:srgbClr val="FF0000"/>
                </a:solidFill>
              </a:rPr>
              <a:t>tests!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08" y="2694057"/>
            <a:ext cx="6894303" cy="32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9799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</a:t>
            </a:r>
            <a:r>
              <a:rPr lang="en-US" dirty="0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Heteroscedascity</a:t>
            </a:r>
            <a:r>
              <a:rPr lang="en-US" dirty="0" smtClean="0"/>
              <a:t>: if the data has low or high variance</a:t>
            </a:r>
          </a:p>
          <a:p>
            <a:r>
              <a:rPr lang="en-US" dirty="0" err="1" smtClean="0"/>
              <a:t>Fligner-Kileen</a:t>
            </a:r>
            <a:r>
              <a:rPr lang="en-US" dirty="0" smtClean="0"/>
              <a:t>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4077072"/>
            <a:ext cx="6261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378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for two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Heteroscedascity</a:t>
            </a:r>
            <a:r>
              <a:rPr lang="en-US" dirty="0" smtClean="0"/>
              <a:t>: plot of the residuals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2708920"/>
            <a:ext cx="5832648" cy="35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0614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Hypothesis </a:t>
            </a:r>
            <a:r>
              <a:rPr lang="en-US"/>
              <a:t>for </a:t>
            </a:r>
            <a:r>
              <a:rPr lang="en-US" smtClean="0"/>
              <a:t>two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Independence: Durbin-Watson test</a:t>
            </a:r>
          </a:p>
          <a:p>
            <a:r>
              <a:rPr lang="en-US" dirty="0" smtClean="0"/>
              <a:t>Check the autocorrelation in the residuals between each data point.</a:t>
            </a:r>
          </a:p>
          <a:p>
            <a:r>
              <a:rPr lang="en-US" dirty="0" smtClean="0"/>
              <a:t>Also not reliable because it is </a:t>
            </a:r>
            <a:r>
              <a:rPr lang="en-US" dirty="0" smtClean="0">
                <a:solidFill>
                  <a:srgbClr val="FF0000"/>
                </a:solidFill>
              </a:rPr>
              <a:t>sensitive to the ordering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5077691"/>
            <a:ext cx="4584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1168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Episode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Non-parametric tests </a:t>
            </a:r>
          </a:p>
          <a:p>
            <a:pPr lvl="1"/>
            <a:r>
              <a:rPr lang="en-US" sz="2400" dirty="0" smtClean="0"/>
              <a:t>Iman-Davenport</a:t>
            </a:r>
          </a:p>
          <a:p>
            <a:pPr lvl="1"/>
            <a:r>
              <a:rPr lang="en-US" sz="2400" dirty="0" smtClean="0"/>
              <a:t>Dunn Test</a:t>
            </a:r>
          </a:p>
          <a:p>
            <a:pPr lvl="1"/>
            <a:r>
              <a:rPr lang="en-US" sz="2400" dirty="0" smtClean="0"/>
              <a:t>Holm Test</a:t>
            </a:r>
          </a:p>
          <a:p>
            <a:pPr lvl="1"/>
            <a:r>
              <a:rPr lang="en-US" sz="2400" dirty="0" smtClean="0"/>
              <a:t>Hochberg Test</a:t>
            </a:r>
          </a:p>
          <a:p>
            <a:pPr lvl="1"/>
            <a:r>
              <a:rPr lang="en-US" sz="2400" dirty="0" smtClean="0"/>
              <a:t>One and two-way ANOVA</a:t>
            </a:r>
          </a:p>
          <a:p>
            <a:r>
              <a:rPr lang="en-US" sz="2800" dirty="0" smtClean="0"/>
              <a:t>Linear Regression</a:t>
            </a:r>
          </a:p>
          <a:p>
            <a:r>
              <a:rPr lang="en-US" sz="2800" dirty="0" smtClean="0"/>
              <a:t>Logistic Regression</a:t>
            </a:r>
          </a:p>
          <a:p>
            <a:r>
              <a:rPr lang="en-US" sz="2800" dirty="0" smtClean="0"/>
              <a:t>Time-series Data (maybe?)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72788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814" y="2899825"/>
            <a:ext cx="6919714" cy="646331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3600" dirty="0" smtClean="0"/>
              <a:t>Hypothesis Testing</a:t>
            </a:r>
            <a:endParaRPr lang="ja-JP" altLang="en-US" sz="3500" dirty="0">
              <a:ea typeface="ＭＳ Ｐゴシック" charset="-128"/>
            </a:endParaRPr>
          </a:p>
        </p:txBody>
      </p:sp>
      <p:pic>
        <p:nvPicPr>
          <p:cNvPr id="35846" name="Picture 6" descr="E:\Henry\Downloads\logo.gi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101278"/>
            <a:ext cx="1568050" cy="15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20552" y="4509120"/>
            <a:ext cx="89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PE" altLang="ja-JP" dirty="0"/>
              <a:t>Marco </a:t>
            </a:r>
            <a:r>
              <a:rPr kumimoji="1" lang="es-PE" altLang="ja-JP" dirty="0" smtClean="0"/>
              <a:t>Antonio Florenzano Mollinetti</a:t>
            </a:r>
            <a:r>
              <a:rPr kumimoji="1" lang="es-PE" altLang="ja-JP" baseline="30000" dirty="0" smtClean="0"/>
              <a:t>1</a:t>
            </a:r>
            <a:r>
              <a:rPr kumimoji="1" lang="es-PE" altLang="ja-JP" dirty="0" smtClean="0"/>
              <a:t> </a:t>
            </a:r>
          </a:p>
          <a:p>
            <a:pPr algn="ctr"/>
            <a:r>
              <a:rPr kumimoji="1" lang="es-PE" altLang="ja-JP" baseline="30000" dirty="0" smtClean="0"/>
              <a:t>1</a:t>
            </a:r>
            <a:r>
              <a:rPr kumimoji="1" lang="es-PE" altLang="ja-JP" b="1" dirty="0" smtClean="0"/>
              <a:t>University of Tsukuba</a:t>
            </a:r>
            <a:r>
              <a:rPr kumimoji="1" lang="en-US" altLang="ja-JP" b="1" dirty="0" smtClean="0"/>
              <a:t>, </a:t>
            </a:r>
            <a:r>
              <a:rPr lang="en-US" altLang="ja-JP" b="1" dirty="0" smtClean="0"/>
              <a:t>Systems Optimization Laboratory</a:t>
            </a:r>
            <a:r>
              <a:rPr kumimoji="1" lang="es-PE" altLang="ja-JP" b="1" dirty="0" smtClean="0"/>
              <a:t>	</a:t>
            </a:r>
            <a:endParaRPr kumimoji="1" lang="es-PE" altLang="ja-JP" dirty="0" smtClean="0"/>
          </a:p>
          <a:p>
            <a:pPr algn="ctr"/>
            <a:r>
              <a:rPr kumimoji="1" lang="es-PE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mollinetti</a:t>
            </a:r>
            <a:r>
              <a:rPr kumimoji="1" lang="en-US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@</a:t>
            </a:r>
            <a:r>
              <a:rPr kumimoji="1" lang="en-US" altLang="ja-JP" dirty="0" err="1" smtClean="0">
                <a:latin typeface="Bookman Old Style" charset="0"/>
                <a:ea typeface="Bookman Old Style" charset="0"/>
                <a:cs typeface="Bookman Old Style" charset="0"/>
              </a:rPr>
              <a:t>syou.cs.tsukuba.ac.jp</a:t>
            </a:r>
            <a:endParaRPr kumimoji="1" lang="es-PE" altLang="ja-JP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1" lang="es-PE" altLang="ja-JP" dirty="0" smtClean="0"/>
          </a:p>
          <a:p>
            <a:endParaRPr kumimoji="1" lang="es-PE" altLang="ja-JP" b="1" dirty="0" smtClean="0"/>
          </a:p>
          <a:p>
            <a:r>
              <a:rPr kumimoji="1" lang="es-PE" altLang="ja-JP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90278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Point estimators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7030A0"/>
                </a:solidFill>
              </a:rPr>
              <a:t>statistical intervals </a:t>
            </a:r>
            <a:r>
              <a:rPr lang="en-US" dirty="0" smtClean="0"/>
              <a:t>belong to the field of </a:t>
            </a:r>
            <a:r>
              <a:rPr lang="en-US" dirty="0" smtClean="0">
                <a:solidFill>
                  <a:srgbClr val="7030A0"/>
                </a:solidFill>
              </a:rPr>
              <a:t>descriptive statistics</a:t>
            </a:r>
          </a:p>
          <a:p>
            <a:r>
              <a:rPr lang="en-US" dirty="0" smtClean="0"/>
              <a:t>Many problems require to decide whether we </a:t>
            </a:r>
            <a:r>
              <a:rPr lang="en-US" dirty="0" smtClean="0">
                <a:solidFill>
                  <a:srgbClr val="FF0000"/>
                </a:solidFill>
              </a:rPr>
              <a:t>accept or reject a statement about some parameter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Hypothesis testing </a:t>
            </a:r>
            <a:r>
              <a:rPr lang="en-US" dirty="0" smtClean="0"/>
              <a:t>provide tools for making </a:t>
            </a:r>
            <a:r>
              <a:rPr lang="en-US" dirty="0" smtClean="0">
                <a:solidFill>
                  <a:srgbClr val="7030A0"/>
                </a:solidFill>
              </a:rPr>
              <a:t>inferences </a:t>
            </a:r>
            <a:r>
              <a:rPr lang="en-US" dirty="0" smtClean="0">
                <a:solidFill>
                  <a:srgbClr val="FF0000"/>
                </a:solidFill>
              </a:rPr>
              <a:t>within a degree of certainty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325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Since we use probability distributions to describe a population, </a:t>
            </a:r>
            <a:r>
              <a:rPr lang="en-US" sz="2800" dirty="0" smtClean="0">
                <a:solidFill>
                  <a:srgbClr val="FF0000"/>
                </a:solidFill>
              </a:rPr>
              <a:t>hypothesis are made based on their parameters</a:t>
            </a:r>
          </a:p>
          <a:p>
            <a:r>
              <a:rPr lang="en-US" sz="2800" dirty="0" smtClean="0"/>
              <a:t>Recall the blood pressure case from class 2: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20552" y="4211122"/>
                <a:ext cx="252028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</a:rPr>
                      <m:t>=120</m:t>
                    </m:r>
                  </m:oMath>
                </a14:m>
                <a:endParaRPr lang="en-US" sz="2800" b="0" dirty="0" smtClean="0"/>
              </a:p>
              <a:p>
                <a:pPr marL="457200" indent="-457200">
                  <a:buFont typeface="Arial" charset="0"/>
                  <a:buChar char="•"/>
                </a:pPr>
                <a:endParaRPr lang="en-US" sz="2800" b="0" dirty="0" smtClean="0"/>
              </a:p>
              <a:p>
                <a:pPr marL="457200" indent="-457200">
                  <a:buFont typeface="Arial" charset="0"/>
                  <a:buChar char="•"/>
                </a:pPr>
                <a:endParaRPr lang="en-US" sz="2800" b="0" dirty="0" smtClean="0"/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:</m:t>
                    </m:r>
                    <m:r>
                      <a:rPr lang="en-US" sz="2800" i="1">
                        <a:latin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</a:rPr>
                      <m:t>≠</m:t>
                    </m:r>
                    <m:r>
                      <a:rPr lang="en-US" sz="2800" i="1">
                        <a:latin typeface="Cambria Math" charset="0"/>
                      </a:rPr>
                      <m:t>120</m:t>
                    </m:r>
                  </m:oMath>
                </a14:m>
                <a:endParaRPr lang="en-US" sz="2800" dirty="0"/>
              </a:p>
              <a:p>
                <a:endParaRPr lang="en-US" b="0" dirty="0" smtClean="0"/>
              </a:p>
              <a:p>
                <a:r>
                  <a:rPr lang="en-US" dirty="0" smtClean="0"/>
                  <a:t>				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2" y="4211122"/>
                <a:ext cx="2520280" cy="26468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84848" y="4249252"/>
            <a:ext cx="6192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Null Hypothesis </a:t>
            </a:r>
            <a:r>
              <a:rPr lang="en-US" sz="2400" dirty="0" smtClean="0"/>
              <a:t>(mean of the sample is 120)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Alternative Hypothesis </a:t>
            </a:r>
            <a:r>
              <a:rPr lang="en-US" sz="2400" dirty="0" smtClean="0"/>
              <a:t>(mean of the sample is </a:t>
            </a:r>
            <a:r>
              <a:rPr lang="en-US" sz="2400" dirty="0" smtClean="0">
                <a:solidFill>
                  <a:srgbClr val="FF0000"/>
                </a:solidFill>
              </a:rPr>
              <a:t>greater or less </a:t>
            </a:r>
            <a:r>
              <a:rPr lang="en-US" sz="2400" dirty="0" smtClean="0"/>
              <a:t>than 120)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52600" y="6168298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Two-sided Hypothesis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917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Since we use probability distributions to describe a population, </a:t>
            </a:r>
            <a:r>
              <a:rPr lang="en-US" sz="2800" dirty="0" smtClean="0">
                <a:solidFill>
                  <a:srgbClr val="FF0000"/>
                </a:solidFill>
              </a:rPr>
              <a:t>hypothesis are made based on their parameters</a:t>
            </a:r>
          </a:p>
          <a:p>
            <a:r>
              <a:rPr lang="en-US" sz="2800" dirty="0" smtClean="0"/>
              <a:t>Recall the blood pressure case from class 2: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20552" y="4211122"/>
                <a:ext cx="252028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</a:rPr>
                      <m:t>=120</m:t>
                    </m:r>
                  </m:oMath>
                </a14:m>
                <a:endParaRPr lang="en-US" sz="2800" b="0" dirty="0" smtClean="0"/>
              </a:p>
              <a:p>
                <a:pPr marL="457200" indent="-457200">
                  <a:buFont typeface="Arial" charset="0"/>
                  <a:buChar char="•"/>
                </a:pPr>
                <a:endParaRPr lang="en-US" sz="2800" b="0" dirty="0" smtClean="0"/>
              </a:p>
              <a:p>
                <a:pPr marL="457200" indent="-457200">
                  <a:buFont typeface="Arial" charset="0"/>
                  <a:buChar char="•"/>
                </a:pPr>
                <a:endParaRPr lang="en-US" sz="2800" b="0" dirty="0" smtClean="0"/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:</m:t>
                    </m:r>
                    <m:r>
                      <a:rPr lang="en-US" sz="2800" i="1">
                        <a:latin typeface="Cambria Math" charset="0"/>
                      </a:rPr>
                      <m:t>𝜇</m:t>
                    </m:r>
                    <m:r>
                      <a:rPr lang="en-US" sz="2800" b="0" i="1" smtClean="0">
                        <a:latin typeface="Cambria Math" charset="0"/>
                      </a:rPr>
                      <m:t>&gt;</m:t>
                    </m:r>
                    <m:r>
                      <a:rPr lang="en-US" sz="2800" i="1">
                        <a:latin typeface="Cambria Math" charset="0"/>
                      </a:rPr>
                      <m:t>120</m:t>
                    </m:r>
                  </m:oMath>
                </a14:m>
                <a:endParaRPr lang="en-US" sz="2800" dirty="0"/>
              </a:p>
              <a:p>
                <a:endParaRPr lang="en-US" b="0" dirty="0" smtClean="0"/>
              </a:p>
              <a:p>
                <a:r>
                  <a:rPr lang="en-US" dirty="0" smtClean="0"/>
                  <a:t>				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2" y="4211122"/>
                <a:ext cx="2520280" cy="26468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84848" y="4249252"/>
            <a:ext cx="6192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Null Hypothesis </a:t>
            </a:r>
            <a:r>
              <a:rPr lang="en-US" sz="2400" dirty="0" smtClean="0"/>
              <a:t>(mean of the sample is 120)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Alternative Hypothesis </a:t>
            </a:r>
            <a:r>
              <a:rPr lang="en-US" sz="2400" dirty="0" smtClean="0"/>
              <a:t>(mean of the sample is </a:t>
            </a:r>
            <a:r>
              <a:rPr lang="en-US" sz="2400" dirty="0" smtClean="0">
                <a:solidFill>
                  <a:srgbClr val="FF0000"/>
                </a:solidFill>
              </a:rPr>
              <a:t>greater/less </a:t>
            </a:r>
            <a:r>
              <a:rPr lang="en-US" sz="2400" dirty="0" smtClean="0"/>
              <a:t>than 120)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52600" y="6168298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One-sided Hypothesis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270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“Testing </a:t>
            </a:r>
            <a:r>
              <a:rPr lang="en-US" sz="2800" dirty="0"/>
              <a:t>the hypothesis involves taking a random sample, computing a </a:t>
            </a:r>
            <a:r>
              <a:rPr lang="en-US" sz="2800" dirty="0">
                <a:solidFill>
                  <a:srgbClr val="FF0000"/>
                </a:solidFill>
              </a:rPr>
              <a:t>test statistic </a:t>
            </a:r>
            <a:r>
              <a:rPr lang="en-US" sz="2800" dirty="0"/>
              <a:t>from the sample data, and then </a:t>
            </a:r>
            <a:r>
              <a:rPr lang="en-US" sz="2800" dirty="0">
                <a:solidFill>
                  <a:srgbClr val="FF0000"/>
                </a:solidFill>
              </a:rPr>
              <a:t>using the test statistic to make a decision about the null hypothesis</a:t>
            </a:r>
            <a:r>
              <a:rPr lang="en-US" sz="2800" dirty="0" smtClean="0"/>
              <a:t>.” [Montgomery, p. 279] </a:t>
            </a:r>
          </a:p>
          <a:p>
            <a:r>
              <a:rPr lang="en-US" sz="2800" dirty="0" smtClean="0"/>
              <a:t>If the alternative hypothesis is true, we say that we </a:t>
            </a:r>
            <a:r>
              <a:rPr lang="en-US" sz="2800" dirty="0" smtClean="0">
                <a:solidFill>
                  <a:srgbClr val="FF0000"/>
                </a:solidFill>
              </a:rPr>
              <a:t>rejected the Null Hypothesis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8200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say that for the blood pressure example:</a:t>
                </a:r>
              </a:p>
              <a:p>
                <a:pPr lvl="1"/>
                <a:r>
                  <a:rPr lang="en-US" dirty="0" smtClean="0"/>
                  <a:t>Sample mean values between 118.5 and 121.5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(acceptance region)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will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Values greater than 121.5 or less than 118.5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(critical region)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will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1027" y="5157192"/>
                <a:ext cx="8403945" cy="95410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when it is true </a:t>
                </a:r>
                <a:r>
                  <a:rPr lang="en-US" sz="2800" dirty="0" smtClean="0"/>
                  <a:t>is a 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type I error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Failing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when it is false</a:t>
                </a:r>
                <a:r>
                  <a:rPr lang="en-US" sz="2800" dirty="0" smtClean="0"/>
                  <a:t> is a 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type II error</a:t>
                </a:r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27" y="5157192"/>
                <a:ext cx="8403945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157" t="-5590" r="-1012" b="-1490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71408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.xml><?xml version="1.0" encoding="utf-8"?>
<a:theme xmlns:a="http://schemas.openxmlformats.org/drawingml/2006/main" name="Grant proposal">
  <a:themeElements>
    <a:clrScheme name="FRProposa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FRPropos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RProposa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41878</TotalTime>
  <Words>1809</Words>
  <Application>Microsoft Macintosh PowerPoint</Application>
  <PresentationFormat>A4 Paper (210x297 mm)</PresentationFormat>
  <Paragraphs>267</Paragraphs>
  <Slides>48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Black</vt:lpstr>
      <vt:lpstr>Bookman Old Style</vt:lpstr>
      <vt:lpstr>Cambria Math</vt:lpstr>
      <vt:lpstr>ＭＳ Ｐゴシック</vt:lpstr>
      <vt:lpstr>Times New Roman</vt:lpstr>
      <vt:lpstr>Wingdings</vt:lpstr>
      <vt:lpstr>Arial</vt:lpstr>
      <vt:lpstr>Grant proposal</vt:lpstr>
      <vt:lpstr>Hypothesis Testing</vt:lpstr>
      <vt:lpstr>Before we Begin</vt:lpstr>
      <vt:lpstr>Agenda</vt:lpstr>
      <vt:lpstr>PowerPoint Presentation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PowerPoint Presentation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Test of Hypothesis for one sample</vt:lpstr>
      <vt:lpstr>PowerPoint Presentation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Test of Hypothesis for two samples</vt:lpstr>
      <vt:lpstr>Next Episode</vt:lpstr>
      <vt:lpstr>Hypothesis Testing</vt:lpstr>
    </vt:vector>
  </TitlesOfParts>
  <Company>UNITCOM PC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 Presentation</dc:title>
  <dc:creator>Henry</dc:creator>
  <cp:lastModifiedBy>Marco Mollinetti</cp:lastModifiedBy>
  <cp:revision>1513</cp:revision>
  <cp:lastPrinted>2018-01-26T03:05:52Z</cp:lastPrinted>
  <dcterms:created xsi:type="dcterms:W3CDTF">2012-06-03T07:03:05Z</dcterms:created>
  <dcterms:modified xsi:type="dcterms:W3CDTF">2019-10-30T14:41:43Z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TC060891601041</vt:lpwstr>
  </property>
</Properties>
</file>